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C4BD-2541-4A05-98BC-B5C5DD387D3F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A85C1-647F-4A7F-8586-C1BD4EDF2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32D9B-A9B7-42DB-8B9E-A62B5331DC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81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45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1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1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35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17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2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4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4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6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9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07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8B20C-9C70-4644-B9E5-F44CE4FF43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6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21367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13986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18208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42671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4109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9820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73580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069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63095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22754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21051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471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24499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53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2642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6990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3543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695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8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086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794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83821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0415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42F19-C7E1-4235-8291-EA34A7D39DE4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A0CE-D175-49C5-AFD1-6DCD7802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4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45AB-06DF-4885-8B91-E3D240A92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9C48-486D-441C-A1F9-A513421A3A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skl"/>
          <p:cNvSpPr>
            <a:spLocks noGrp="1" noChangeAspect="1" noChangeArrowheads="1"/>
          </p:cNvSpPr>
          <p:nvPr isPhoto="1"/>
        </p:nvSpPr>
        <p:spPr bwMode="auto">
          <a:xfrm>
            <a:off x="1812926" y="0"/>
            <a:ext cx="8564563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6082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>
                <a:solidFill>
                  <a:prstClr val="black"/>
                </a:solidFill>
                <a:latin typeface="Impact" pitchFamily="34" charset="0"/>
              </a:rPr>
              <a:t>These are the bones/ vertebrae found at the neck region.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>
                <a:solidFill>
                  <a:prstClr val="black"/>
                </a:solidFill>
                <a:latin typeface="Impact" pitchFamily="34" charset="0"/>
              </a:rPr>
              <a:t> They are 7 in number in human beings.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>
                <a:solidFill>
                  <a:prstClr val="black"/>
                </a:solidFill>
                <a:latin typeface="Impact" pitchFamily="34" charset="0"/>
              </a:rPr>
              <a:t> The first bone of the cervical vertebrae is called the atlas </a:t>
            </a:r>
          </a:p>
          <a:p>
            <a:pPr>
              <a:buFont typeface="Arial" pitchFamily="34" charset="0"/>
              <a:buChar char="•"/>
            </a:pPr>
            <a:r>
              <a:rPr lang="en-US" sz="4800" b="1" dirty="0">
                <a:solidFill>
                  <a:prstClr val="black"/>
                </a:solidFill>
                <a:latin typeface="Impact" pitchFamily="34" charset="0"/>
              </a:rPr>
              <a:t>The second one is called axis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.</a:t>
            </a:r>
            <a:endParaRPr lang="en-US" sz="4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800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Impact" pitchFamily="34" charset="0"/>
              </a:rPr>
              <a:t>THE ATLAS</a:t>
            </a:r>
            <a:endParaRPr lang="en-US" sz="8000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690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at"/>
          <p:cNvSpPr>
            <a:spLocks noGrp="1" noChangeAspect="1" noChangeArrowheads="1"/>
          </p:cNvSpPr>
          <p:nvPr isPhoto="1"/>
        </p:nvSpPr>
        <p:spPr bwMode="auto">
          <a:xfrm>
            <a:off x="1524000" y="301626"/>
            <a:ext cx="9144000" cy="65563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124200" y="3886200"/>
            <a:ext cx="1371600" cy="914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3352800" y="3352800"/>
            <a:ext cx="5334000" cy="1676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87680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mpact" pitchFamily="34" charset="0"/>
              </a:rPr>
              <a:t>Broad facets</a:t>
            </a:r>
            <a:endParaRPr 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8382794" y="3809206"/>
            <a:ext cx="2209800" cy="2301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48600" y="4953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Impact" pitchFamily="34" charset="0"/>
              </a:rPr>
              <a:t>Vertebraterial</a:t>
            </a:r>
            <a:r>
              <a:rPr lang="en-US" sz="3200" dirty="0">
                <a:solidFill>
                  <a:srgbClr val="FF0000"/>
                </a:solidFill>
                <a:latin typeface="Impact" pitchFamily="34" charset="0"/>
              </a:rPr>
              <a:t> canal</a:t>
            </a:r>
            <a:endParaRPr lang="en-US" sz="32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7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 descr="C:\Users\FEDHA\Desktop\body bones\DSC0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3200400" y="3581400"/>
            <a:ext cx="1752600" cy="12954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V="1">
            <a:off x="4305300" y="1181100"/>
            <a:ext cx="1066800" cy="762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53000" y="3962400"/>
            <a:ext cx="2590800" cy="6096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Impact" pitchFamily="34" charset="0"/>
              </a:rPr>
              <a:t>Vertebraterial</a:t>
            </a:r>
            <a:r>
              <a:rPr lang="en-US" sz="4400" dirty="0">
                <a:solidFill>
                  <a:srgbClr val="FF0000"/>
                </a:solidFill>
                <a:latin typeface="Impact" pitchFamily="34" charset="0"/>
              </a:rPr>
              <a:t> canal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743201"/>
            <a:ext cx="861774" cy="30847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Impact" pitchFamily="34" charset="0"/>
              </a:rPr>
              <a:t>Large facets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58674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Impact" pitchFamily="34" charset="0"/>
              </a:rPr>
              <a:t>Wide Neural Canal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479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Users\FEDHA\Desktop\body bones\DSC0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flipV="1">
            <a:off x="9144000" y="3657600"/>
            <a:ext cx="685800" cy="3810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7661822" y="315858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Impact" pitchFamily="34" charset="0"/>
              </a:rPr>
              <a:t>transverse process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600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Users\FEDHA\Desktop\body bones\DSC00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0340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a broad (facets)surface for the articulation with the condyles of the skull to form a hinge joint which allows for nodding of the head.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a small neural spine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no </a:t>
            </a:r>
            <a:r>
              <a:rPr lang="en-US" sz="4400" b="1" dirty="0" err="1">
                <a:solidFill>
                  <a:prstClr val="black"/>
                </a:solidFill>
                <a:latin typeface="Impact" pitchFamily="34" charset="0"/>
              </a:rPr>
              <a:t>centrum</a:t>
            </a: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 lacks </a:t>
            </a:r>
            <a:r>
              <a:rPr lang="en-US" sz="4400" b="1" dirty="0" err="1">
                <a:solidFill>
                  <a:prstClr val="black"/>
                </a:solidFill>
                <a:latin typeface="Impact" pitchFamily="34" charset="0"/>
              </a:rPr>
              <a:t>prezygapophyses</a:t>
            </a: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 and </a:t>
            </a:r>
            <a:r>
              <a:rPr lang="en-US" sz="4400" b="1" dirty="0" err="1">
                <a:solidFill>
                  <a:prstClr val="black"/>
                </a:solidFill>
                <a:latin typeface="Impact" pitchFamily="34" charset="0"/>
              </a:rPr>
              <a:t>postzygapophses</a:t>
            </a:r>
            <a:endParaRPr lang="en-US" sz="4400" b="1" dirty="0">
              <a:solidFill>
                <a:prstClr val="black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63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/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5. Has broad and wing like transverse processes to offer a large surface area for the attachment  of the neck muscles.</a:t>
            </a:r>
          </a:p>
          <a:p>
            <a:pPr marL="914400" indent="-914400"/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6. Has a wide neural canal for the passage of the large spinal cord of the neck</a:t>
            </a:r>
          </a:p>
          <a:p>
            <a:pPr marL="914400" indent="-914400"/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7. Has </a:t>
            </a:r>
            <a:r>
              <a:rPr lang="en-US" sz="4400" b="1" dirty="0" err="1">
                <a:solidFill>
                  <a:prstClr val="black"/>
                </a:solidFill>
                <a:latin typeface="Impact" pitchFamily="34" charset="0"/>
              </a:rPr>
              <a:t>vertebraterial</a:t>
            </a: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 canals</a:t>
            </a:r>
            <a:endParaRPr lang="en-US" sz="4400" b="1" dirty="0">
              <a:solidFill>
                <a:prstClr val="black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28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NB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Impact" pitchFamily="34" charset="0"/>
              </a:rPr>
              <a:t>The wide neural canal of the atlas also fits into the </a:t>
            </a:r>
            <a:r>
              <a:rPr lang="en-US" sz="4400" dirty="0" err="1">
                <a:solidFill>
                  <a:schemeClr val="tx2"/>
                </a:solidFill>
                <a:latin typeface="Impact" pitchFamily="34" charset="0"/>
              </a:rPr>
              <a:t>odontoid</a:t>
            </a:r>
            <a:r>
              <a:rPr lang="en-US" sz="4400" dirty="0">
                <a:solidFill>
                  <a:schemeClr val="tx2"/>
                </a:solidFill>
                <a:latin typeface="Impact" pitchFamily="34" charset="0"/>
              </a:rPr>
              <a:t> process of the axis to form pivotal joint</a:t>
            </a:r>
            <a:endParaRPr lang="en-US" sz="4400" dirty="0">
              <a:solidFill>
                <a:schemeClr val="tx2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936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FEDHA\Desktop\body bones\DSC00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10800000" flipV="1">
            <a:off x="4038600" y="1447800"/>
            <a:ext cx="1752600" cy="12954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5486400" y="1600200"/>
            <a:ext cx="1447800" cy="14478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5562600" y="4876800"/>
            <a:ext cx="1752600" cy="12954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457201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Impact" pitchFamily="34" charset="0"/>
              </a:rPr>
              <a:t>Axis</a:t>
            </a:r>
            <a:endParaRPr lang="en-US" sz="4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5334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Impact" pitchFamily="34" charset="0"/>
              </a:rPr>
              <a:t>Odontoid</a:t>
            </a:r>
            <a:r>
              <a:rPr lang="en-US" sz="4400" dirty="0">
                <a:solidFill>
                  <a:srgbClr val="C00000"/>
                </a:solidFill>
                <a:latin typeface="Impact" pitchFamily="34" charset="0"/>
              </a:rPr>
              <a:t> Process</a:t>
            </a:r>
            <a:endParaRPr lang="en-US" sz="4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7912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Impact" pitchFamily="34" charset="0"/>
              </a:rPr>
              <a:t>Atlas</a:t>
            </a:r>
            <a:endParaRPr lang="en-US" sz="44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995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14176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>FUNCTIONS OF THE SKULL</a:t>
            </a:r>
            <a:br>
              <a:rPr lang="en-US" dirty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096000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latin typeface="Impact" pitchFamily="34" charset="0"/>
              </a:rPr>
              <a:t>Encloses and protects the brain </a:t>
            </a:r>
          </a:p>
          <a:p>
            <a:pPr marL="365125" indent="-255588"/>
            <a:r>
              <a:rPr lang="en-US" sz="4400" dirty="0">
                <a:latin typeface="Impact" pitchFamily="34" charset="0"/>
              </a:rPr>
              <a:t>protects the olfactory organs, eyes and the inner and middle ear</a:t>
            </a:r>
            <a:endParaRPr lang="en-US" sz="4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FEDHA\Desktop\body bones\DSC0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6360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52578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Impact" pitchFamily="34" charset="0"/>
              </a:rPr>
              <a:t>CHARACTERISTICS OF THE AXIS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738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Has a broad neural spine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Has a wide  neural canal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Has wing like transverse process</a:t>
            </a:r>
          </a:p>
          <a:p>
            <a:pPr>
              <a:buFont typeface="Wingdings" pitchFamily="2" charset="2"/>
              <a:buChar char="ü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Has a broad centrum which projects in front to form an odontoid process. The odontoid process forms a peg which fits into the neural canal of the atlas forming a joint which allows the turning/ rotary movement of the head </a:t>
            </a:r>
          </a:p>
          <a:p>
            <a:endParaRPr lang="en-US" sz="4400" b="1" dirty="0">
              <a:solidFill>
                <a:prstClr val="black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35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Impact" pitchFamily="34" charset="0"/>
              </a:rPr>
              <a:t>Axis Cont.</a:t>
            </a:r>
            <a:endParaRPr lang="en-US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Impact" pitchFamily="34" charset="0"/>
              </a:rPr>
              <a:t>Lacks </a:t>
            </a:r>
            <a:r>
              <a:rPr lang="en-US" sz="4400" b="1" dirty="0" err="1">
                <a:latin typeface="Impact" pitchFamily="34" charset="0"/>
              </a:rPr>
              <a:t>prezygapophysis</a:t>
            </a:r>
            <a:endParaRPr lang="en-US" sz="4400" b="1" dirty="0">
              <a:latin typeface="Impact" pitchFamily="34" charset="0"/>
            </a:endParaRPr>
          </a:p>
          <a:p>
            <a:r>
              <a:rPr lang="en-US" sz="4400" dirty="0">
                <a:latin typeface="Impact" pitchFamily="34" charset="0"/>
              </a:rPr>
              <a:t>Has </a:t>
            </a:r>
            <a:r>
              <a:rPr lang="en-US" sz="4400" dirty="0" err="1">
                <a:latin typeface="Impact" pitchFamily="34" charset="0"/>
              </a:rPr>
              <a:t>vertebraterial</a:t>
            </a:r>
            <a:r>
              <a:rPr lang="en-US" sz="4400" dirty="0">
                <a:latin typeface="Impact" pitchFamily="34" charset="0"/>
              </a:rPr>
              <a:t> canal</a:t>
            </a:r>
            <a:endParaRPr lang="en-US" sz="4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66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Users\FEDHA\Desktop\body bones\DSC0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>
            <a:off x="3009900" y="4076700"/>
            <a:ext cx="838200" cy="609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01000" y="3429000"/>
            <a:ext cx="533400" cy="3048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143500" y="1104900"/>
            <a:ext cx="838200" cy="609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610100" y="4152900"/>
            <a:ext cx="990600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662464" y="395793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Impact" pitchFamily="34" charset="0"/>
              </a:rPr>
              <a:t>Odontoid</a:t>
            </a:r>
            <a:r>
              <a:rPr lang="en-US" sz="3600" dirty="0">
                <a:solidFill>
                  <a:srgbClr val="C00000"/>
                </a:solidFill>
                <a:latin typeface="Impact" pitchFamily="34" charset="0"/>
              </a:rPr>
              <a:t> Process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F497D"/>
                </a:solidFill>
                <a:latin typeface="Impact" pitchFamily="34" charset="0"/>
              </a:rPr>
              <a:t>Vertebraterial</a:t>
            </a:r>
            <a:r>
              <a:rPr lang="en-US" sz="3600" dirty="0">
                <a:solidFill>
                  <a:srgbClr val="1F497D"/>
                </a:solidFill>
                <a:latin typeface="Impact" pitchFamily="34" charset="0"/>
              </a:rPr>
              <a:t> canal</a:t>
            </a:r>
            <a:endParaRPr lang="en-US" sz="3600" dirty="0">
              <a:solidFill>
                <a:srgbClr val="1F497D"/>
              </a:solidFill>
              <a:latin typeface="Impac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671534" y="3767868"/>
            <a:ext cx="421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postzygapophysis</a:t>
            </a:r>
            <a:endParaRPr lang="en-US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6858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  <a:latin typeface="Impact" pitchFamily="34" charset="0"/>
              </a:rPr>
              <a:t>Neural spine</a:t>
            </a:r>
            <a:endParaRPr lang="en-US" sz="3600" dirty="0">
              <a:solidFill>
                <a:srgbClr val="1F497D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272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02590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Have a short neural spine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a small but wide centrum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a wide neural canal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Has vertebraterial canals for the passage of blood vessels/ vertebral artery</a:t>
            </a:r>
          </a:p>
          <a:p>
            <a:pPr>
              <a:buFont typeface="Wingdings" pitchFamily="2" charset="2"/>
              <a:buChar char="v"/>
            </a:pPr>
            <a:endParaRPr lang="en-US" sz="4400" b="1" dirty="0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cervical vertebrae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5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FEDHA\Desktop\body bones\DSC0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10800000">
            <a:off x="6019800" y="2895600"/>
            <a:ext cx="2438400" cy="762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6438900" y="1257300"/>
            <a:ext cx="838200" cy="609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762000"/>
            <a:ext cx="1447800" cy="609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7924800" y="4648200"/>
            <a:ext cx="990600" cy="3048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181600" y="4648200"/>
            <a:ext cx="1143000" cy="3810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734300" y="1333500"/>
            <a:ext cx="838200" cy="609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733800" y="3733800"/>
            <a:ext cx="1371600" cy="13716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8001000" y="3657600"/>
            <a:ext cx="838200" cy="7620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62400" y="4572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A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8382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B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8200" y="838201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C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8200" y="2667001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D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5400" y="327660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E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1600" y="449580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F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53340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G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49530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H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051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:\Users\FEDHA\Desktop\body bones\DSC00661.JPG"/>
          <p:cNvPicPr>
            <a:picLocks noChangeAspect="1" noChangeArrowheads="1"/>
          </p:cNvPicPr>
          <p:nvPr/>
        </p:nvPicPr>
        <p:blipFill>
          <a:blip r:embed="rId2" cstate="print"/>
          <a:srcRect t="17778" b="38889"/>
          <a:stretch>
            <a:fillRect/>
          </a:stretch>
        </p:blipFill>
        <p:spPr bwMode="auto">
          <a:xfrm>
            <a:off x="1695450" y="1789705"/>
            <a:ext cx="8185150" cy="2394260"/>
          </a:xfrm>
          <a:prstGeom prst="rect">
            <a:avLst/>
          </a:prstGeom>
          <a:noFill/>
        </p:spPr>
      </p:pic>
      <p:pic>
        <p:nvPicPr>
          <p:cNvPr id="132099" name="Picture 3" descr="C:\Users\FEDHA\Desktop\body bones\DSC00662.JPG"/>
          <p:cNvPicPr>
            <a:picLocks noChangeAspect="1" noChangeArrowheads="1"/>
          </p:cNvPicPr>
          <p:nvPr/>
        </p:nvPicPr>
        <p:blipFill>
          <a:blip r:embed="rId3" cstate="print"/>
          <a:srcRect t="30000" b="23333"/>
          <a:stretch>
            <a:fillRect/>
          </a:stretch>
        </p:blipFill>
        <p:spPr bwMode="auto">
          <a:xfrm>
            <a:off x="1524000" y="4403098"/>
            <a:ext cx="8356600" cy="2325632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4267200" y="381000"/>
            <a:ext cx="1981200" cy="6858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19" idx="0"/>
          </p:cNvCxnSpPr>
          <p:nvPr/>
        </p:nvCxnSpPr>
        <p:spPr>
          <a:xfrm rot="5400000">
            <a:off x="6172200" y="4953000"/>
            <a:ext cx="685800" cy="2286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686800" y="3352800"/>
            <a:ext cx="1143000" cy="762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553200" y="762000"/>
            <a:ext cx="1981200" cy="6858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6000" y="1371600"/>
            <a:ext cx="1524000" cy="4572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72200" y="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A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4400" y="3810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B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5400" y="22860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C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54102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D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167640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E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932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THORACIC VERTEBRAE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310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Users\FEDHA\Desktop\body bones\DSC0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 flipH="1" flipV="1">
            <a:off x="5067300" y="2552700"/>
            <a:ext cx="16002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2514600" y="3733800"/>
            <a:ext cx="1752600" cy="9906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V="1">
            <a:off x="2171700" y="3162300"/>
            <a:ext cx="1295400" cy="15240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0" y="18288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Impact" pitchFamily="34" charset="0"/>
              </a:rPr>
              <a:t>Capitulum</a:t>
            </a: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Impact" pitchFamily="34" charset="0"/>
              </a:rPr>
              <a:t>demifacets</a:t>
            </a:r>
            <a:endParaRPr lang="en-US" sz="3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5334001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Impact" pitchFamily="34" charset="0"/>
              </a:rPr>
              <a:t>Tuberculum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066801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Impact" pitchFamily="34" charset="0"/>
              </a:rPr>
              <a:t>Neural spine</a:t>
            </a:r>
            <a:endParaRPr lang="en-US" sz="44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554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C:\Users\FEDHA\Desktop\body bones\DSC00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12192000" cy="58039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 VERTEBRAE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066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38100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Impact" pitchFamily="34" charset="0"/>
              </a:rPr>
              <a:t>THE VERTEBRAL COLUMN</a:t>
            </a:r>
            <a:endParaRPr lang="en-US" sz="8800" b="1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553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Impact" pitchFamily="34" charset="0"/>
              </a:rPr>
              <a:t>THE VERTEBRAL COLUMN</a:t>
            </a:r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9144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It consists of bones called the vertebrae.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The number of the vertebrae varies from species to species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There are 33 vertebrae in the human skeleton</a:t>
            </a:r>
          </a:p>
        </p:txBody>
      </p:sp>
    </p:spTree>
    <p:extLst>
      <p:ext uri="{BB962C8B-B14F-4D97-AF65-F5344CB8AC3E}">
        <p14:creationId xmlns:p14="http://schemas.microsoft.com/office/powerpoint/2010/main" val="35173753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The vertebrae are placed end to end and therefore run from the base of the skull to the pelvis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The bones are separated from each other by cartilage called </a:t>
            </a:r>
            <a:r>
              <a:rPr lang="en-US" sz="4400" b="1" dirty="0" err="1">
                <a:solidFill>
                  <a:prstClr val="black"/>
                </a:solidFill>
                <a:latin typeface="Impact" pitchFamily="34" charset="0"/>
              </a:rPr>
              <a:t>intervetebral</a:t>
            </a: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 disc</a:t>
            </a:r>
            <a:endParaRPr lang="en-US" sz="4400" b="1" dirty="0">
              <a:solidFill>
                <a:prstClr val="black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318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686800" cy="1524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Impact" pitchFamily="34" charset="0"/>
              </a:rPr>
              <a:t>FUNCTIONS OF THE VERTEBRAL COLUMN</a:t>
            </a:r>
            <a:br>
              <a:rPr lang="en-US" sz="4000" dirty="0">
                <a:solidFill>
                  <a:srgbClr val="FF0000"/>
                </a:solidFill>
                <a:latin typeface="Impact" pitchFamily="34" charset="0"/>
              </a:rPr>
            </a:br>
            <a:endParaRPr 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828801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Support the trunk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Impact" pitchFamily="34" charset="0"/>
              </a:rPr>
              <a:t>Protects the spinal cord</a:t>
            </a:r>
          </a:p>
        </p:txBody>
      </p:sp>
    </p:spTree>
    <p:extLst>
      <p:ext uri="{BB962C8B-B14F-4D97-AF65-F5344CB8AC3E}">
        <p14:creationId xmlns:p14="http://schemas.microsoft.com/office/powerpoint/2010/main" val="13330297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mpact" pitchFamily="34" charset="0"/>
              </a:rPr>
              <a:t>The basic structure of a vertebra</a:t>
            </a:r>
            <a:r>
              <a:rPr lang="en-US" sz="4000" dirty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Impact" pitchFamily="34" charset="0"/>
              </a:rPr>
            </a:br>
            <a:endParaRPr lang="en-US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2985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1600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Impact" pitchFamily="34" charset="0"/>
              </a:rPr>
              <a:t>FUNCTIONS OF INTERVETEBRAL DISC </a:t>
            </a:r>
            <a:r>
              <a:rPr lang="en-US" dirty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37160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Acts as a cushion that absorbs shock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Reduces friction between bones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>
                <a:solidFill>
                  <a:prstClr val="black"/>
                </a:solidFill>
                <a:latin typeface="Impact" pitchFamily="34" charset="0"/>
              </a:rPr>
              <a:t>Makes the vertebral column flexible by allowing for certain degree of movement between the vertebrae</a:t>
            </a:r>
            <a:r>
              <a:rPr lang="en-US" sz="4400" dirty="0">
                <a:solidFill>
                  <a:prstClr val="black"/>
                </a:solidFill>
                <a:latin typeface="Impac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9577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2"/>
            <a:ext cx="6248400" cy="411479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Impact" pitchFamily="34" charset="0"/>
              </a:rPr>
              <a:t>THE CERVICAL VERTEBRAE</a:t>
            </a:r>
            <a:br>
              <a:rPr lang="en-US" sz="6000" b="1" dirty="0">
                <a:solidFill>
                  <a:srgbClr val="FF0000"/>
                </a:solidFill>
                <a:latin typeface="Impact" pitchFamily="34" charset="0"/>
              </a:rPr>
            </a:br>
            <a:endParaRPr lang="en-US" sz="6000" b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930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ORT AND MOVEMENT IN PLANTS 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UPPORT AND MOVEMENT IN PLANTS I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448</Words>
  <Application>Microsoft Office PowerPoint</Application>
  <PresentationFormat>Widescreen</PresentationFormat>
  <Paragraphs>92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Impact</vt:lpstr>
      <vt:lpstr>Wingdings</vt:lpstr>
      <vt:lpstr>Office Theme</vt:lpstr>
      <vt:lpstr>SUPPORT AND MOVEMENT IN PLANTS II</vt:lpstr>
      <vt:lpstr>1_SUPPORT AND MOVEMENT IN PLANTS II</vt:lpstr>
      <vt:lpstr>PowerPoint Presentation</vt:lpstr>
      <vt:lpstr>FUNCTIONS OF THE SKULL </vt:lpstr>
      <vt:lpstr>THE VERTEBRAL COLUMN</vt:lpstr>
      <vt:lpstr>THE VERTEBRAL COLUMN </vt:lpstr>
      <vt:lpstr>PowerPoint Presentation</vt:lpstr>
      <vt:lpstr>FUNCTIONS OF THE VERTEBRAL COLUMN </vt:lpstr>
      <vt:lpstr>The basic structure of a vertebra </vt:lpstr>
      <vt:lpstr>FUNCTIONS OF INTERVETEBRAL DISC  </vt:lpstr>
      <vt:lpstr>THE CERVICAL VERTEBRAE </vt:lpstr>
      <vt:lpstr>PowerPoint Presentation</vt:lpstr>
      <vt:lpstr>THE 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NB</vt:lpstr>
      <vt:lpstr>PowerPoint Presentation</vt:lpstr>
      <vt:lpstr>PowerPoint Presentation</vt:lpstr>
      <vt:lpstr>CHARACTERISTICS OF THE AXIS </vt:lpstr>
      <vt:lpstr>PowerPoint Presentation</vt:lpstr>
      <vt:lpstr>Axis Cont.</vt:lpstr>
      <vt:lpstr>PowerPoint Presentation</vt:lpstr>
      <vt:lpstr>Characteristics of cervical vertebrae</vt:lpstr>
      <vt:lpstr>PowerPoint Presentation</vt:lpstr>
      <vt:lpstr>THORACIC VERTEBRAE</vt:lpstr>
      <vt:lpstr>PowerPoint Presentation</vt:lpstr>
      <vt:lpstr>LUMBER VERTEBRAE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USER25</dc:creator>
  <cp:lastModifiedBy>USER25</cp:lastModifiedBy>
  <cp:revision>2</cp:revision>
  <dcterms:created xsi:type="dcterms:W3CDTF">2019-06-16T10:26:43Z</dcterms:created>
  <dcterms:modified xsi:type="dcterms:W3CDTF">2019-06-16T10:38:58Z</dcterms:modified>
</cp:coreProperties>
</file>